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57" r:id="rId2"/>
    <p:sldId id="284" r:id="rId3"/>
    <p:sldId id="286" r:id="rId4"/>
    <p:sldId id="261" r:id="rId5"/>
    <p:sldId id="289" r:id="rId6"/>
    <p:sldId id="276" r:id="rId7"/>
    <p:sldId id="268" r:id="rId8"/>
    <p:sldId id="275" r:id="rId9"/>
    <p:sldId id="265" r:id="rId10"/>
    <p:sldId id="278" r:id="rId11"/>
    <p:sldId id="279" r:id="rId12"/>
    <p:sldId id="287" r:id="rId13"/>
    <p:sldId id="283" r:id="rId14"/>
    <p:sldId id="288" r:id="rId15"/>
    <p:sldId id="264" r:id="rId16"/>
    <p:sldId id="267" r:id="rId17"/>
    <p:sldId id="266" r:id="rId18"/>
  </p:sldIdLst>
  <p:sldSz cx="12192000" cy="6858000"/>
  <p:notesSz cx="6858000" cy="9144000"/>
  <p:embeddedFontLst>
    <p:embeddedFont>
      <p:font typeface="Segoe UI" panose="020B0502040204020203" pitchFamily="34" charset="0"/>
      <p:regular r:id="rId20"/>
      <p:bold r:id="rId21"/>
      <p:italic r:id="rId22"/>
      <p:boldItalic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a영고딕M" panose="02020600000000000000" pitchFamily="18" charset="-127"/>
      <p:regular r:id="rId26"/>
    </p:embeddedFont>
    <p:embeddedFont>
      <p:font typeface="a영고딕L" panose="02020600000000000000" pitchFamily="18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49DD6"/>
    <a:srgbClr val="FFE766"/>
    <a:srgbClr val="69D8AD"/>
    <a:srgbClr val="19FFB2"/>
    <a:srgbClr val="66FFCC"/>
    <a:srgbClr val="860000"/>
    <a:srgbClr val="500000"/>
    <a:srgbClr val="165069"/>
    <a:srgbClr val="B0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23.svg>
</file>

<file path=ppt/media/image24.gif>
</file>

<file path=ppt/media/image25.PNG>
</file>

<file path=ppt/media/image26.jp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3972-4733-434C-97A6-4356668FB7EE}" type="datetimeFigureOut">
              <a:rPr lang="ko-KR" altLang="en-US" smtClean="0"/>
              <a:t>2018-12-14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3E2B5-20F1-49B3-8D50-CB4CF0E5C1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92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4B50EEE-4E64-45FE-8D6A-A58B30253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EA7D4696-B642-4C39-A15C-1664707E0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1FC8D8B-A5C9-4B34-A67B-06537588E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267507" y="-1"/>
            <a:ext cx="506627" cy="334651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AFB59304-70C6-42D2-AF35-A8B726CD5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 userDrawn="1"/>
        </p:nvSpPr>
        <p:spPr>
          <a:xfrm>
            <a:off x="466290" y="210064"/>
            <a:ext cx="506627" cy="2150075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090AA129-1AAB-4468-AA0D-3E91380A9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6CF36211-5F73-42AB-BD4F-8CD64AF80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726D2835-D3AD-434A-B751-7A5A11170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5D0F3BBA-0D9A-4D4D-9A2B-80309A3B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nven.co.kr/webzine/news/?news=194223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23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83911" y="964904"/>
            <a:ext cx="327354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LABYLINTH</a:t>
            </a:r>
          </a:p>
          <a:p>
            <a:pPr algn="ctr"/>
            <a:r>
              <a:rPr lang="en-US" altLang="ko-KR" sz="40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OF</a:t>
            </a:r>
          </a:p>
          <a:p>
            <a:pPr algn="ctr"/>
            <a:r>
              <a:rPr lang="en-US" altLang="ko-KR" sz="80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Death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68FCE-39DC-4EED-A35D-AA010DF642F4}"/>
              </a:ext>
            </a:extLst>
          </p:cNvPr>
          <p:cNvSpPr/>
          <p:nvPr/>
        </p:nvSpPr>
        <p:spPr>
          <a:xfrm>
            <a:off x="1005178" y="5083948"/>
            <a:ext cx="2368269" cy="123443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923C25-F620-4B53-86AC-8B61ADD70D19}"/>
              </a:ext>
            </a:extLst>
          </p:cNvPr>
          <p:cNvCxnSpPr>
            <a:cxnSpLocks/>
          </p:cNvCxnSpPr>
          <p:nvPr/>
        </p:nvCxnSpPr>
        <p:spPr>
          <a:xfrm>
            <a:off x="996696" y="5455280"/>
            <a:ext cx="23767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8225CF-3C75-47F0-81BA-5374448934E3}"/>
              </a:ext>
            </a:extLst>
          </p:cNvPr>
          <p:cNvSpPr txBox="1"/>
          <p:nvPr/>
        </p:nvSpPr>
        <p:spPr>
          <a:xfrm>
            <a:off x="1526361" y="5085948"/>
            <a:ext cx="177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M" panose="02020600000000000000" pitchFamily="18" charset="-127"/>
                <a:ea typeface="a영고딕M" panose="02020600000000000000" pitchFamily="18" charset="-127"/>
              </a:rPr>
              <a:t>교수님 서명</a:t>
            </a:r>
          </a:p>
        </p:txBody>
      </p: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EE62B1-1DB7-43A8-8D09-6BA08C970680}"/>
              </a:ext>
            </a:extLst>
          </p:cNvPr>
          <p:cNvSpPr txBox="1"/>
          <p:nvPr/>
        </p:nvSpPr>
        <p:spPr>
          <a:xfrm>
            <a:off x="498096" y="1359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25BD3E-D94A-428D-A8DC-3EE261A7904C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847893-E2FC-4373-A98E-0F95E0FD9CB7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BDF2B-A94F-4CAB-816D-BFCCCBACA5DE}"/>
              </a:ext>
            </a:extLst>
          </p:cNvPr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7D11B39C-DB66-417E-96F3-357006326647}"/>
              </a:ext>
            </a:extLst>
          </p:cNvPr>
          <p:cNvSpPr/>
          <p:nvPr/>
        </p:nvSpPr>
        <p:spPr>
          <a:xfrm>
            <a:off x="445197" y="1215304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5684384" y="2390117"/>
            <a:ext cx="623832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각 방과 통로를 인스턴스화하여 랜덤 배치 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이진공간분할법</a:t>
            </a:r>
            <a:r>
              <a:rPr lang="en-US" altLang="ko-KR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(BSP)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사용</a:t>
            </a: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시작 위치와 오브젝트 위치도 랜덤의 위치에 생성 됨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재귀적으로 공간을 반으로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n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번 나누어 작은 공간으로 만들고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나누어진 부분공간 안에 다양한 크기의 방을 만듭니다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이후 작은 공간에서부터  다시 위로 올라가면서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병합하면서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)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통로를 잇는 방법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266BF4-EB33-4D6D-A2A2-71B15B28CC18}"/>
              </a:ext>
            </a:extLst>
          </p:cNvPr>
          <p:cNvSpPr txBox="1"/>
          <p:nvPr/>
        </p:nvSpPr>
        <p:spPr>
          <a:xfrm>
            <a:off x="458021" y="2205451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932A4-AF52-4829-B8FC-985B53A04EB4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056475B-0C24-4EFC-AF97-F770087AE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740" y="1974632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00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9689845" y="1323158"/>
            <a:ext cx="2085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API 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연동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피드백</a:t>
            </a:r>
          </a:p>
          <a:p>
            <a:pPr algn="r"/>
            <a:endParaRPr lang="ko-KR" altLang="en-US" sz="11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2258965" y="1436095"/>
            <a:ext cx="831580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C# &amp; .NET Framework</a:t>
            </a: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.NET Framework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통해서 투표 사이트를 파싱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파싱함수를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단축키에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지정하여 게임 플레이 중에 특정키를 누르면 투표가 시작될 수 있게 하여 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시청자의 채팅정보를 수집하여 투표결과를 채팅창에 표시하고 결과에 대한 값을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 수집해 게임 내에 반영합니다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3AFB62-45B3-496F-BBB4-0B9866EE7634}"/>
              </a:ext>
            </a:extLst>
          </p:cNvPr>
          <p:cNvSpPr txBox="1"/>
          <p:nvPr/>
        </p:nvSpPr>
        <p:spPr>
          <a:xfrm>
            <a:off x="498096" y="1359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656181-E36A-44FE-B7BA-7C7DB77C9E05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B64E69-9998-4FD1-9971-294A3B183538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684920A-7A47-4702-8E41-FE624FD976C8}"/>
              </a:ext>
            </a:extLst>
          </p:cNvPr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0" name="액자 19">
            <a:extLst>
              <a:ext uri="{FF2B5EF4-FFF2-40B4-BE49-F238E27FC236}">
                <a16:creationId xmlns:a16="http://schemas.microsoft.com/office/drawing/2014/main" id="{69A166DB-E9CA-4C03-B336-702E956EE531}"/>
              </a:ext>
            </a:extLst>
          </p:cNvPr>
          <p:cNvSpPr/>
          <p:nvPr/>
        </p:nvSpPr>
        <p:spPr>
          <a:xfrm>
            <a:off x="445197" y="1215304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10CFBF-8BBC-4170-9057-BB9958DE140C}"/>
              </a:ext>
            </a:extLst>
          </p:cNvPr>
          <p:cNvSpPr txBox="1"/>
          <p:nvPr/>
        </p:nvSpPr>
        <p:spPr>
          <a:xfrm>
            <a:off x="458021" y="2205451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A204ECB-118A-4A81-9CEB-B0D25C373B56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53F093-DF0C-458F-AABC-4D46A25E7FF2}"/>
              </a:ext>
            </a:extLst>
          </p:cNvPr>
          <p:cNvSpPr txBox="1"/>
          <p:nvPr/>
        </p:nvSpPr>
        <p:spPr>
          <a:xfrm>
            <a:off x="1921921" y="3733773"/>
            <a:ext cx="92533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1. </a:t>
            </a:r>
            <a:r>
              <a:rPr lang="en-US" altLang="ko-KR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</a:t>
            </a:r>
            <a:r>
              <a:rPr lang="ko-KR" altLang="en-US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미밴드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</a:t>
            </a:r>
            <a:r>
              <a:rPr lang="en-US" altLang="ko-KR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WEBbluetooth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API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</a:t>
            </a:r>
            <a:r>
              <a:rPr lang="ko-KR" altLang="en-US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심박수데이터를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CSV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저장한 후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으로 읽어온다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FAAF2F-4451-4925-A98B-BC66D3FC5B88}"/>
              </a:ext>
            </a:extLst>
          </p:cNvPr>
          <p:cNvSpPr txBox="1"/>
          <p:nvPr/>
        </p:nvSpPr>
        <p:spPr>
          <a:xfrm>
            <a:off x="1921921" y="4609723"/>
            <a:ext cx="92533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2. </a:t>
            </a:r>
            <a:r>
              <a:rPr lang="en-US" altLang="ko-KR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</a:t>
            </a:r>
            <a:r>
              <a:rPr lang="ko-KR" altLang="en-US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미밴드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</a:t>
            </a:r>
            <a:r>
              <a:rPr lang="ko-KR" altLang="en-US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심박수데이터를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바로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클래스에서 사용하게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코드를 수정한다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5456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6746F64-6E39-4431-BF54-60D7DFC27F9D}"/>
              </a:ext>
            </a:extLst>
          </p:cNvPr>
          <p:cNvSpPr/>
          <p:nvPr/>
        </p:nvSpPr>
        <p:spPr>
          <a:xfrm>
            <a:off x="5490255" y="1735148"/>
            <a:ext cx="6512461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636654F-3625-4904-969B-244F13401CDF}"/>
              </a:ext>
            </a:extLst>
          </p:cNvPr>
          <p:cNvSpPr/>
          <p:nvPr/>
        </p:nvSpPr>
        <p:spPr>
          <a:xfrm>
            <a:off x="1060299" y="1735148"/>
            <a:ext cx="4236064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EE62B1-1DB7-43A8-8D09-6BA08C970680}"/>
              </a:ext>
            </a:extLst>
          </p:cNvPr>
          <p:cNvSpPr txBox="1"/>
          <p:nvPr/>
        </p:nvSpPr>
        <p:spPr>
          <a:xfrm>
            <a:off x="498096" y="1359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25BD3E-D94A-428D-A8DC-3EE261A7904C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847893-E2FC-4373-A98E-0F95E0FD9CB7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BDF2B-A94F-4CAB-816D-BFCCCBACA5DE}"/>
              </a:ext>
            </a:extLst>
          </p:cNvPr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8582861" y="555721"/>
            <a:ext cx="3137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타게임과의 비교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35" y="1552003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>
            <a:extLst>
              <a:ext uri="{FF2B5EF4-FFF2-40B4-BE49-F238E27FC236}">
                <a16:creationId xmlns:a16="http://schemas.microsoft.com/office/drawing/2014/main" id="{7D11B39C-DB66-417E-96F3-357006326647}"/>
              </a:ext>
            </a:extLst>
          </p:cNvPr>
          <p:cNvSpPr/>
          <p:nvPr/>
        </p:nvSpPr>
        <p:spPr>
          <a:xfrm>
            <a:off x="449784" y="1681437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917153-13D4-4794-A494-B9EC2AA977F9}"/>
              </a:ext>
            </a:extLst>
          </p:cNvPr>
          <p:cNvSpPr txBox="1"/>
          <p:nvPr/>
        </p:nvSpPr>
        <p:spPr>
          <a:xfrm>
            <a:off x="458021" y="2205451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5E1478-6D5D-4548-9737-2AEFEBBA97B0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4D4657-9E00-4F5D-A64A-EE6E0E0024C5}"/>
              </a:ext>
            </a:extLst>
          </p:cNvPr>
          <p:cNvSpPr txBox="1"/>
          <p:nvPr/>
        </p:nvSpPr>
        <p:spPr>
          <a:xfrm>
            <a:off x="5665462" y="1692054"/>
            <a:ext cx="60767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우리 게임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1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몰입도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높아 시청자들을 사로잡기에 적합하다</a:t>
            </a: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기능으로 시청자들의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참여도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조작법과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UI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간단하다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 장벽이 낮다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로그라이크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형식으로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매번 다른 플레이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다른 상황이 연출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다양한 재미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EDD763-305D-4EF4-A5FC-ABE6BC00A554}"/>
              </a:ext>
            </a:extLst>
          </p:cNvPr>
          <p:cNvSpPr txBox="1"/>
          <p:nvPr/>
        </p:nvSpPr>
        <p:spPr>
          <a:xfrm>
            <a:off x="1138212" y="2004761"/>
            <a:ext cx="568422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 게임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높은 순위에 있는 게임들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 :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ex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포트나이트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배틀그라운드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무난한 플레이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속 시청자 참여가 없다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난이도가 어렵다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진입장벽이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항상 플레이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맵이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똑같다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6528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096" y="1359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401721" y="555721"/>
            <a:ext cx="33185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D55C357-17A3-482B-9B91-9B4F3853B7E0}"/>
              </a:ext>
            </a:extLst>
          </p:cNvPr>
          <p:cNvSpPr txBox="1"/>
          <p:nvPr/>
        </p:nvSpPr>
        <p:spPr>
          <a:xfrm>
            <a:off x="458021" y="222554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6EF52F4-76EB-4E8A-B3B6-79D7B8C85176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액자 33">
            <a:extLst>
              <a:ext uri="{FF2B5EF4-FFF2-40B4-BE49-F238E27FC236}">
                <a16:creationId xmlns:a16="http://schemas.microsoft.com/office/drawing/2014/main" id="{E64D0D47-6234-4242-B921-1EF2291F1DC0}"/>
              </a:ext>
            </a:extLst>
          </p:cNvPr>
          <p:cNvSpPr/>
          <p:nvPr/>
        </p:nvSpPr>
        <p:spPr>
          <a:xfrm>
            <a:off x="456417" y="2225543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EFFFAFD-E2AE-483C-8E0F-0751743EB18C}"/>
              </a:ext>
            </a:extLst>
          </p:cNvPr>
          <p:cNvSpPr/>
          <p:nvPr/>
        </p:nvSpPr>
        <p:spPr>
          <a:xfrm>
            <a:off x="3931654" y="6111305"/>
            <a:ext cx="337504" cy="314325"/>
          </a:xfrm>
          <a:prstGeom prst="rect">
            <a:avLst/>
          </a:prstGeom>
          <a:solidFill>
            <a:srgbClr val="69D8AD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9E408-17FD-4845-B571-7825721139E2}"/>
              </a:ext>
            </a:extLst>
          </p:cNvPr>
          <p:cNvSpPr txBox="1"/>
          <p:nvPr/>
        </p:nvSpPr>
        <p:spPr>
          <a:xfrm>
            <a:off x="4286233" y="6084631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DA3A02-1B28-4227-9360-E1A5806243A2}"/>
              </a:ext>
            </a:extLst>
          </p:cNvPr>
          <p:cNvSpPr/>
          <p:nvPr/>
        </p:nvSpPr>
        <p:spPr>
          <a:xfrm>
            <a:off x="4984346" y="6111078"/>
            <a:ext cx="337504" cy="314325"/>
          </a:xfrm>
          <a:prstGeom prst="rect">
            <a:avLst/>
          </a:prstGeom>
          <a:solidFill>
            <a:srgbClr val="FFE76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17831D-1F72-4511-A10B-6E2FCF38DFC9}"/>
              </a:ext>
            </a:extLst>
          </p:cNvPr>
          <p:cNvSpPr txBox="1"/>
          <p:nvPr/>
        </p:nvSpPr>
        <p:spPr>
          <a:xfrm>
            <a:off x="5338925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여도현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689413-FB50-42FD-AEAE-C38003E5DDA9}"/>
              </a:ext>
            </a:extLst>
          </p:cNvPr>
          <p:cNvSpPr/>
          <p:nvPr/>
        </p:nvSpPr>
        <p:spPr>
          <a:xfrm>
            <a:off x="6467847" y="6112369"/>
            <a:ext cx="337504" cy="314325"/>
          </a:xfrm>
          <a:prstGeom prst="rect">
            <a:avLst/>
          </a:prstGeom>
          <a:solidFill>
            <a:srgbClr val="C49DD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FBC36C-2C19-4C18-83D6-40AE144E7687}"/>
              </a:ext>
            </a:extLst>
          </p:cNvPr>
          <p:cNvSpPr txBox="1"/>
          <p:nvPr/>
        </p:nvSpPr>
        <p:spPr>
          <a:xfrm>
            <a:off x="6822426" y="6085695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강아영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705ADA-6951-4A18-A141-045BBF182A51}"/>
              </a:ext>
            </a:extLst>
          </p:cNvPr>
          <p:cNvSpPr/>
          <p:nvPr/>
        </p:nvSpPr>
        <p:spPr>
          <a:xfrm>
            <a:off x="7983129" y="6111078"/>
            <a:ext cx="337504" cy="314325"/>
          </a:xfrm>
          <a:prstGeom prst="rect">
            <a:avLst/>
          </a:prstGeom>
          <a:solidFill>
            <a:srgbClr val="40404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839BE1-FC92-4E6A-AA1F-788B4CD20FE9}"/>
              </a:ext>
            </a:extLst>
          </p:cNvPr>
          <p:cNvSpPr txBox="1"/>
          <p:nvPr/>
        </p:nvSpPr>
        <p:spPr>
          <a:xfrm>
            <a:off x="8337708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 연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921252D-AD70-4E62-AA17-60486EB24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288" y="1208694"/>
            <a:ext cx="10232135" cy="478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61424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096" y="1359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66866" y="555721"/>
            <a:ext cx="1853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참고자료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D55C357-17A3-482B-9B91-9B4F3853B7E0}"/>
              </a:ext>
            </a:extLst>
          </p:cNvPr>
          <p:cNvSpPr txBox="1"/>
          <p:nvPr/>
        </p:nvSpPr>
        <p:spPr>
          <a:xfrm>
            <a:off x="458021" y="222554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6EF52F4-76EB-4E8A-B3B6-79D7B8C85176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액자 33">
            <a:extLst>
              <a:ext uri="{FF2B5EF4-FFF2-40B4-BE49-F238E27FC236}">
                <a16:creationId xmlns:a16="http://schemas.microsoft.com/office/drawing/2014/main" id="{E64D0D47-6234-4242-B921-1EF2291F1DC0}"/>
              </a:ext>
            </a:extLst>
          </p:cNvPr>
          <p:cNvSpPr/>
          <p:nvPr/>
        </p:nvSpPr>
        <p:spPr>
          <a:xfrm>
            <a:off x="445197" y="2774489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47B492-44E8-4827-80E9-7CFFCDA8540E}"/>
              </a:ext>
            </a:extLst>
          </p:cNvPr>
          <p:cNvSpPr txBox="1"/>
          <p:nvPr/>
        </p:nvSpPr>
        <p:spPr>
          <a:xfrm>
            <a:off x="1882066" y="2061341"/>
            <a:ext cx="8224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보는 게임으로의 전환 </a:t>
            </a:r>
            <a:r>
              <a:rPr lang="en-US" altLang="ko-KR" dirty="0"/>
              <a:t>- </a:t>
            </a:r>
            <a:r>
              <a:rPr lang="en-US" altLang="ko-KR" dirty="0">
                <a:hlinkClick r:id="rId2"/>
              </a:rPr>
              <a:t>http://www.inven.co.kr/webzine/news/?news=194223</a:t>
            </a:r>
            <a:endParaRPr lang="en-US" altLang="ko-KR" dirty="0"/>
          </a:p>
          <a:p>
            <a:r>
              <a:rPr lang="ko-KR" altLang="en-US" dirty="0" err="1"/>
              <a:t>미밴드</a:t>
            </a:r>
            <a:r>
              <a:rPr lang="ko-KR" altLang="en-US" dirty="0"/>
              <a:t> </a:t>
            </a:r>
            <a:r>
              <a:rPr lang="en-US" altLang="ko-KR" dirty="0"/>
              <a:t>SDK - https://github.com/MrARC/MiBand-2-HR-Collector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429880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10" y="306577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825620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98096" y="1359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64972" y="2531300"/>
            <a:ext cx="6555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OF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DEATH</a:t>
            </a:r>
            <a:endParaRPr lang="ko-KR" altLang="en-US" sz="3200" dirty="0">
              <a:ln>
                <a:solidFill>
                  <a:srgbClr val="9A0000">
                    <a:alpha val="25000"/>
                  </a:srgbClr>
                </a:solidFill>
              </a:ln>
              <a:solidFill>
                <a:srgbClr val="9A0000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4973" y="3042946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명사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r>
              <a:rPr lang="en-US" altLang="ko-KR" sz="160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: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미궁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09360" y="555721"/>
            <a:ext cx="3510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소개 및 특징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960331" y="4752550"/>
            <a:ext cx="1337226" cy="954108"/>
            <a:chOff x="2062080" y="5172896"/>
            <a:chExt cx="1337226" cy="954108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480673"/>
              <a:ext cx="13372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랜덤으로 배치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5857" y="5172896"/>
              <a:ext cx="1024639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5813257" y="4752550"/>
            <a:ext cx="1723549" cy="966976"/>
            <a:chOff x="1959649" y="5172896"/>
            <a:chExt cx="1723549" cy="966976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17235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연동하여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43414" y="5172896"/>
              <a:ext cx="106952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9871046" y="4731151"/>
            <a:ext cx="2135521" cy="975507"/>
            <a:chOff x="2062080" y="5151497"/>
            <a:chExt cx="2135521" cy="975507"/>
          </a:xfrm>
        </p:grpSpPr>
        <p:sp>
          <p:nvSpPr>
            <p:cNvPr id="38" name="TextBox 37"/>
            <p:cNvSpPr txBox="1"/>
            <p:nvPr/>
          </p:nvSpPr>
          <p:spPr>
            <a:xfrm>
              <a:off x="2062080" y="5480673"/>
              <a:ext cx="21355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57189" y="5151497"/>
              <a:ext cx="124585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sp>
        <p:nvSpPr>
          <p:cNvPr id="33" name="액자 32">
            <a:extLst>
              <a:ext uri="{FF2B5EF4-FFF2-40B4-BE49-F238E27FC236}">
                <a16:creationId xmlns:a16="http://schemas.microsoft.com/office/drawing/2014/main" id="{7104A217-675E-4114-91F0-A4EA086C3A5A}"/>
              </a:ext>
            </a:extLst>
          </p:cNvPr>
          <p:cNvSpPr/>
          <p:nvPr/>
        </p:nvSpPr>
        <p:spPr>
          <a:xfrm>
            <a:off x="449784" y="642748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918" y="4055013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9572" y="4885040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87404" y="4129397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9161045" y="4339316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9159260" y="4414731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04" y="4176944"/>
            <a:ext cx="3030094" cy="159079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9C1641-FA06-472A-B684-5C0A7EDA2051}"/>
              </a:ext>
            </a:extLst>
          </p:cNvPr>
          <p:cNvSpPr txBox="1"/>
          <p:nvPr/>
        </p:nvSpPr>
        <p:spPr>
          <a:xfrm>
            <a:off x="6786782" y="1559906"/>
            <a:ext cx="405610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2" name="왼쪽 대괄호 41">
            <a:extLst>
              <a:ext uri="{FF2B5EF4-FFF2-40B4-BE49-F238E27FC236}">
                <a16:creationId xmlns:a16="http://schemas.microsoft.com/office/drawing/2014/main" id="{487B613A-437C-4C42-8B61-5CBE20B90A21}"/>
              </a:ext>
            </a:extLst>
          </p:cNvPr>
          <p:cNvSpPr/>
          <p:nvPr/>
        </p:nvSpPr>
        <p:spPr>
          <a:xfrm flipH="1">
            <a:off x="10791748" y="1489985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3" name="왼쪽 대괄호 42">
            <a:extLst>
              <a:ext uri="{FF2B5EF4-FFF2-40B4-BE49-F238E27FC236}">
                <a16:creationId xmlns:a16="http://schemas.microsoft.com/office/drawing/2014/main" id="{69FC465E-47A7-434B-98BA-F39B43128E12}"/>
              </a:ext>
            </a:extLst>
          </p:cNvPr>
          <p:cNvSpPr/>
          <p:nvPr/>
        </p:nvSpPr>
        <p:spPr>
          <a:xfrm rot="10800000" flipH="1">
            <a:off x="6384569" y="1445263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4A61FF7-F08B-4F9C-80C2-225DCA0A2372}"/>
              </a:ext>
            </a:extLst>
          </p:cNvPr>
          <p:cNvSpPr txBox="1"/>
          <p:nvPr/>
        </p:nvSpPr>
        <p:spPr>
          <a:xfrm>
            <a:off x="458021" y="2205451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2C02213-8635-4EB2-9BD7-1268F197195A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466502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096" y="1359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72527" y="555721"/>
            <a:ext cx="2247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게임플레이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652" y="3074235"/>
            <a:ext cx="5921034" cy="333058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856" y="2936790"/>
            <a:ext cx="3007560" cy="91365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301" y="491483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636" y="4814780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1878" y="4807853"/>
            <a:ext cx="247650" cy="314325"/>
          </a:xfrm>
          <a:prstGeom prst="rect">
            <a:avLst/>
          </a:prstGeom>
        </p:spPr>
      </p:pic>
      <p:sp>
        <p:nvSpPr>
          <p:cNvPr id="26" name="설명선: 굽은 선(테두리 및 강조선) 25">
            <a:extLst>
              <a:ext uri="{FF2B5EF4-FFF2-40B4-BE49-F238E27FC236}">
                <a16:creationId xmlns:a16="http://schemas.microsoft.com/office/drawing/2014/main" id="{A2F0A451-A9D4-43E8-82F6-DA22EDED8CC8}"/>
              </a:ext>
            </a:extLst>
          </p:cNvPr>
          <p:cNvSpPr/>
          <p:nvPr/>
        </p:nvSpPr>
        <p:spPr>
          <a:xfrm rot="5400000">
            <a:off x="1517898" y="3866330"/>
            <a:ext cx="839018" cy="1619888"/>
          </a:xfrm>
          <a:prstGeom prst="accentBorderCallout2">
            <a:avLst>
              <a:gd name="adj1" fmla="val 60326"/>
              <a:gd name="adj2" fmla="val -8550"/>
              <a:gd name="adj3" fmla="val 57046"/>
              <a:gd name="adj4" fmla="val -28259"/>
              <a:gd name="adj5" fmla="val -1894"/>
              <a:gd name="adj6" fmla="val -7699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FE65A4-E9D0-480C-B0E5-A5D87D79F59B}"/>
              </a:ext>
            </a:extLst>
          </p:cNvPr>
          <p:cNvSpPr txBox="1"/>
          <p:nvPr/>
        </p:nvSpPr>
        <p:spPr>
          <a:xfrm>
            <a:off x="825162" y="4396008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 err="1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심장박동수를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1" name="설명선: 굽은 선(테두리 및 강조선) 60">
            <a:extLst>
              <a:ext uri="{FF2B5EF4-FFF2-40B4-BE49-F238E27FC236}">
                <a16:creationId xmlns:a16="http://schemas.microsoft.com/office/drawing/2014/main" id="{3D76B857-E21E-4EA2-B8D2-4E9D756757C4}"/>
              </a:ext>
            </a:extLst>
          </p:cNvPr>
          <p:cNvSpPr/>
          <p:nvPr/>
        </p:nvSpPr>
        <p:spPr>
          <a:xfrm rot="5400000">
            <a:off x="9880313" y="2891904"/>
            <a:ext cx="756751" cy="1760178"/>
          </a:xfrm>
          <a:prstGeom prst="accentBorderCallout2">
            <a:avLst>
              <a:gd name="adj1" fmla="val 48221"/>
              <a:gd name="adj2" fmla="val -9334"/>
              <a:gd name="adj3" fmla="val 57046"/>
              <a:gd name="adj4" fmla="val -28259"/>
              <a:gd name="adj5" fmla="val 114614"/>
              <a:gd name="adj6" fmla="val -26046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EA91045-2BFB-4417-A90A-496FE45ED2A6}"/>
              </a:ext>
            </a:extLst>
          </p:cNvPr>
          <p:cNvSpPr txBox="1"/>
          <p:nvPr/>
        </p:nvSpPr>
        <p:spPr>
          <a:xfrm>
            <a:off x="9146443" y="3510383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소지한 아이템을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보여주는 인벤토리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2" name="설명선: 굽은 선(테두리 및 강조선) 71">
            <a:extLst>
              <a:ext uri="{FF2B5EF4-FFF2-40B4-BE49-F238E27FC236}">
                <a16:creationId xmlns:a16="http://schemas.microsoft.com/office/drawing/2014/main" id="{0676BC1E-747D-4DD2-B49A-03B0E5A07ED6}"/>
              </a:ext>
            </a:extLst>
          </p:cNvPr>
          <p:cNvSpPr/>
          <p:nvPr/>
        </p:nvSpPr>
        <p:spPr>
          <a:xfrm rot="5400000">
            <a:off x="5480555" y="4490429"/>
            <a:ext cx="797149" cy="1760178"/>
          </a:xfrm>
          <a:prstGeom prst="accentBorderCallout2">
            <a:avLst>
              <a:gd name="adj1" fmla="val 60326"/>
              <a:gd name="adj2" fmla="val -8550"/>
              <a:gd name="adj3" fmla="val 56542"/>
              <a:gd name="adj4" fmla="val -37168"/>
              <a:gd name="adj5" fmla="val -25599"/>
              <a:gd name="adj6" fmla="val -5339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1DBFF9-ACC0-4290-832B-1B5297B6664D}"/>
              </a:ext>
            </a:extLst>
          </p:cNvPr>
          <p:cNvSpPr txBox="1"/>
          <p:nvPr/>
        </p:nvSpPr>
        <p:spPr>
          <a:xfrm>
            <a:off x="4766884" y="5125337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상호작용 가능한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5379868" y="1586180"/>
            <a:ext cx="6116715" cy="1024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75" name="액자 74">
            <a:extLst>
              <a:ext uri="{FF2B5EF4-FFF2-40B4-BE49-F238E27FC236}">
                <a16:creationId xmlns:a16="http://schemas.microsoft.com/office/drawing/2014/main" id="{5A3B2EEB-92D6-459C-B70A-2B108508F45C}"/>
              </a:ext>
            </a:extLst>
          </p:cNvPr>
          <p:cNvSpPr/>
          <p:nvPr/>
        </p:nvSpPr>
        <p:spPr>
          <a:xfrm>
            <a:off x="449784" y="1175407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773395F-E322-47D9-A8A1-1D70894DA472}"/>
              </a:ext>
            </a:extLst>
          </p:cNvPr>
          <p:cNvSpPr txBox="1"/>
          <p:nvPr/>
        </p:nvSpPr>
        <p:spPr>
          <a:xfrm>
            <a:off x="458021" y="2205451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36F47A8-36BC-4A61-BBA6-4EB3CEE96923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93809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2607789" y="858888"/>
            <a:ext cx="4750020" cy="1063002"/>
            <a:chOff x="2062080" y="4867045"/>
            <a:chExt cx="936370" cy="1063002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529937"/>
              <a:ext cx="9363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2080" y="4867045"/>
              <a:ext cx="472956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607787" y="2539503"/>
            <a:ext cx="8848343" cy="1134777"/>
            <a:chOff x="1912188" y="4758874"/>
            <a:chExt cx="8848343" cy="1134777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88008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912188" y="4758874"/>
              <a:ext cx="246253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607787" y="4418819"/>
            <a:ext cx="8895803" cy="1486052"/>
            <a:chOff x="2120109" y="4609724"/>
            <a:chExt cx="8895803" cy="1486052"/>
          </a:xfrm>
        </p:grpSpPr>
        <p:sp>
          <p:nvSpPr>
            <p:cNvPr id="38" name="TextBox 37"/>
            <p:cNvSpPr txBox="1"/>
            <p:nvPr/>
          </p:nvSpPr>
          <p:spPr>
            <a:xfrm>
              <a:off x="2120109" y="5387890"/>
              <a:ext cx="88958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20109" y="4609724"/>
              <a:ext cx="291137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338" y="396029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40992" y="1226056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2048" y="4336419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1805689" y="4546338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1803904" y="4621753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42" y="2455158"/>
            <a:ext cx="3030094" cy="159079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BE894DA-C77E-46A3-A7CB-62862CC7C85A}"/>
              </a:ext>
            </a:extLst>
          </p:cNvPr>
          <p:cNvSpPr txBox="1"/>
          <p:nvPr/>
        </p:nvSpPr>
        <p:spPr>
          <a:xfrm>
            <a:off x="498096" y="1359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0046DD-F0F2-47D6-A54D-25AF55184654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8B08806-DD01-4F6B-B70A-C1ADF950380B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83F09C6-7732-4015-BD77-E763971D4E25}"/>
              </a:ext>
            </a:extLst>
          </p:cNvPr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1" name="액자 30">
            <a:extLst>
              <a:ext uri="{FF2B5EF4-FFF2-40B4-BE49-F238E27FC236}">
                <a16:creationId xmlns:a16="http://schemas.microsoft.com/office/drawing/2014/main" id="{A6DB9827-5FEE-4CAA-A155-CE44A39BEAC9}"/>
              </a:ext>
            </a:extLst>
          </p:cNvPr>
          <p:cNvSpPr/>
          <p:nvPr/>
        </p:nvSpPr>
        <p:spPr>
          <a:xfrm>
            <a:off x="450005" y="117913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4601DFA-E577-4705-8E3E-3B0DFEC06411}"/>
              </a:ext>
            </a:extLst>
          </p:cNvPr>
          <p:cNvSpPr txBox="1"/>
          <p:nvPr/>
        </p:nvSpPr>
        <p:spPr>
          <a:xfrm>
            <a:off x="445197" y="2187438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2E9E677-1F7B-423B-B44E-6231331361A2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394050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37" y="3342263"/>
            <a:ext cx="4241433" cy="238580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606" y="3101759"/>
            <a:ext cx="2154415" cy="65448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6227" y="465997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869" y="4662926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189" y="4552410"/>
            <a:ext cx="247650" cy="3143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3DDAD10-06D7-4EDF-9D2B-6214B6764EEB}"/>
              </a:ext>
            </a:extLst>
          </p:cNvPr>
          <p:cNvGrpSpPr/>
          <p:nvPr/>
        </p:nvGrpSpPr>
        <p:grpSpPr>
          <a:xfrm>
            <a:off x="603250" y="2640852"/>
            <a:ext cx="2021138" cy="512449"/>
            <a:chOff x="682373" y="1572055"/>
            <a:chExt cx="2224489" cy="839018"/>
          </a:xfrm>
        </p:grpSpPr>
        <p:sp>
          <p:nvSpPr>
            <p:cNvPr id="26" name="설명선: 굽은 선(테두리 및 강조선) 25">
              <a:extLst>
                <a:ext uri="{FF2B5EF4-FFF2-40B4-BE49-F238E27FC236}">
                  <a16:creationId xmlns:a16="http://schemas.microsoft.com/office/drawing/2014/main" id="{A2F0A451-A9D4-43E8-82F6-DA22EDED8CC8}"/>
                </a:ext>
              </a:extLst>
            </p:cNvPr>
            <p:cNvSpPr/>
            <p:nvPr/>
          </p:nvSpPr>
          <p:spPr>
            <a:xfrm rot="5400000">
              <a:off x="1357645" y="1181620"/>
              <a:ext cx="839018" cy="1619888"/>
            </a:xfrm>
            <a:prstGeom prst="accentBorderCallout2">
              <a:avLst>
                <a:gd name="adj1" fmla="val 94305"/>
                <a:gd name="adj2" fmla="val 111015"/>
                <a:gd name="adj3" fmla="val 94861"/>
                <a:gd name="adj4" fmla="val 163257"/>
                <a:gd name="adj5" fmla="val 89082"/>
                <a:gd name="adj6" fmla="val 164254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2FE65A4-E9D0-480C-B0E5-A5D87D79F59B}"/>
                </a:ext>
              </a:extLst>
            </p:cNvPr>
            <p:cNvSpPr txBox="1"/>
            <p:nvPr/>
          </p:nvSpPr>
          <p:spPr>
            <a:xfrm>
              <a:off x="682373" y="1670793"/>
              <a:ext cx="22244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심장박동수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66CF6C-6724-47C6-9C55-B5510A37A9B3}"/>
              </a:ext>
            </a:extLst>
          </p:cNvPr>
          <p:cNvGrpSpPr/>
          <p:nvPr/>
        </p:nvGrpSpPr>
        <p:grpSpPr>
          <a:xfrm>
            <a:off x="5248741" y="3898387"/>
            <a:ext cx="1502983" cy="528131"/>
            <a:chOff x="5236762" y="3831207"/>
            <a:chExt cx="2224489" cy="756751"/>
          </a:xfrm>
        </p:grpSpPr>
        <p:sp>
          <p:nvSpPr>
            <p:cNvPr id="61" name="설명선: 굽은 선(테두리 및 강조선) 60">
              <a:extLst>
                <a:ext uri="{FF2B5EF4-FFF2-40B4-BE49-F238E27FC236}">
                  <a16:creationId xmlns:a16="http://schemas.microsoft.com/office/drawing/2014/main" id="{3D76B857-E21E-4EA2-B8D2-4E9D756757C4}"/>
                </a:ext>
              </a:extLst>
            </p:cNvPr>
            <p:cNvSpPr/>
            <p:nvPr/>
          </p:nvSpPr>
          <p:spPr>
            <a:xfrm rot="5400000">
              <a:off x="5970632" y="3329494"/>
              <a:ext cx="756751" cy="1760178"/>
            </a:xfrm>
            <a:prstGeom prst="accentBorderCallout2">
              <a:avLst>
                <a:gd name="adj1" fmla="val 24516"/>
                <a:gd name="adj2" fmla="val -12854"/>
                <a:gd name="adj3" fmla="val 25776"/>
                <a:gd name="adj4" fmla="val -43510"/>
                <a:gd name="adj5" fmla="val 59134"/>
                <a:gd name="adj6" fmla="val -43643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EA91045-2BFB-4417-A90A-496FE45ED2A6}"/>
                </a:ext>
              </a:extLst>
            </p:cNvPr>
            <p:cNvSpPr txBox="1"/>
            <p:nvPr/>
          </p:nvSpPr>
          <p:spPr>
            <a:xfrm>
              <a:off x="5236762" y="3908938"/>
              <a:ext cx="2224489" cy="462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인벤토리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3FEB36-43E4-4F3F-8A1B-72FAD04389A5}"/>
              </a:ext>
            </a:extLst>
          </p:cNvPr>
          <p:cNvGrpSpPr/>
          <p:nvPr/>
        </p:nvGrpSpPr>
        <p:grpSpPr>
          <a:xfrm>
            <a:off x="35563" y="5182703"/>
            <a:ext cx="2224489" cy="797149"/>
            <a:chOff x="0" y="5210757"/>
            <a:chExt cx="2224489" cy="797149"/>
          </a:xfrm>
        </p:grpSpPr>
        <p:sp>
          <p:nvSpPr>
            <p:cNvPr id="72" name="설명선: 굽은 선(테두리 및 강조선) 71">
              <a:extLst>
                <a:ext uri="{FF2B5EF4-FFF2-40B4-BE49-F238E27FC236}">
                  <a16:creationId xmlns:a16="http://schemas.microsoft.com/office/drawing/2014/main" id="{0676BC1E-747D-4DD2-B49A-03B0E5A07ED6}"/>
                </a:ext>
              </a:extLst>
            </p:cNvPr>
            <p:cNvSpPr/>
            <p:nvPr/>
          </p:nvSpPr>
          <p:spPr>
            <a:xfrm rot="5400000">
              <a:off x="711462" y="4729243"/>
              <a:ext cx="797149" cy="1760178"/>
            </a:xfrm>
            <a:prstGeom prst="accentBorderCallout2">
              <a:avLst>
                <a:gd name="adj1" fmla="val 60326"/>
                <a:gd name="adj2" fmla="val -8550"/>
                <a:gd name="adj3" fmla="val 56542"/>
                <a:gd name="adj4" fmla="val -37168"/>
                <a:gd name="adj5" fmla="val 1647"/>
                <a:gd name="adj6" fmla="val -40736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1DBFF9-ACC0-4290-832B-1B5297B6664D}"/>
                </a:ext>
              </a:extLst>
            </p:cNvPr>
            <p:cNvSpPr txBox="1"/>
            <p:nvPr/>
          </p:nvSpPr>
          <p:spPr>
            <a:xfrm>
              <a:off x="0" y="5358795"/>
              <a:ext cx="222448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 가능한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 표시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2430427" y="827684"/>
            <a:ext cx="875084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36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0CF988-63D1-4E81-BCF4-2577335FFDDF}"/>
              </a:ext>
            </a:extLst>
          </p:cNvPr>
          <p:cNvSpPr txBox="1"/>
          <p:nvPr/>
        </p:nvSpPr>
        <p:spPr>
          <a:xfrm>
            <a:off x="7139327" y="2871270"/>
            <a:ext cx="5092873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왼쪽 대괄호 33">
            <a:extLst>
              <a:ext uri="{FF2B5EF4-FFF2-40B4-BE49-F238E27FC236}">
                <a16:creationId xmlns:a16="http://schemas.microsoft.com/office/drawing/2014/main" id="{371C1124-88B7-44FE-BCD3-C8B9F2DD4741}"/>
              </a:ext>
            </a:extLst>
          </p:cNvPr>
          <p:cNvSpPr/>
          <p:nvPr/>
        </p:nvSpPr>
        <p:spPr>
          <a:xfrm flipH="1">
            <a:off x="11465970" y="2945535"/>
            <a:ext cx="245559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왼쪽 대괄호 34">
            <a:extLst>
              <a:ext uri="{FF2B5EF4-FFF2-40B4-BE49-F238E27FC236}">
                <a16:creationId xmlns:a16="http://schemas.microsoft.com/office/drawing/2014/main" id="{E93D45DC-BC25-4749-ABDE-26343E673DEE}"/>
              </a:ext>
            </a:extLst>
          </p:cNvPr>
          <p:cNvSpPr/>
          <p:nvPr/>
        </p:nvSpPr>
        <p:spPr>
          <a:xfrm rot="10800000" flipH="1">
            <a:off x="6805852" y="2897077"/>
            <a:ext cx="245559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3444B8-BBCC-4424-8C5C-9A2B17AA892D}"/>
              </a:ext>
            </a:extLst>
          </p:cNvPr>
          <p:cNvSpPr txBox="1"/>
          <p:nvPr/>
        </p:nvSpPr>
        <p:spPr>
          <a:xfrm>
            <a:off x="498096" y="1359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25BD6A-9F13-422A-80D7-0192755515FF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AFA60C-6FC9-4887-B840-31628FE81AB5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DEE3F35-D4C9-43CD-AF52-EFC340631401}"/>
              </a:ext>
            </a:extLst>
          </p:cNvPr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5" name="액자 24">
            <a:extLst>
              <a:ext uri="{FF2B5EF4-FFF2-40B4-BE49-F238E27FC236}">
                <a16:creationId xmlns:a16="http://schemas.microsoft.com/office/drawing/2014/main" id="{D1A37160-6229-4B49-B067-4F9EED3E2A0F}"/>
              </a:ext>
            </a:extLst>
          </p:cNvPr>
          <p:cNvSpPr/>
          <p:nvPr/>
        </p:nvSpPr>
        <p:spPr>
          <a:xfrm>
            <a:off x="450005" y="117913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F1BE86-D9B2-45F1-8773-02F0BE47FD1E}"/>
              </a:ext>
            </a:extLst>
          </p:cNvPr>
          <p:cNvSpPr txBox="1"/>
          <p:nvPr/>
        </p:nvSpPr>
        <p:spPr>
          <a:xfrm>
            <a:off x="445197" y="2187438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11B268-A101-4708-A0C0-0F0FE24C8694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722376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180443"/>
            <a:ext cx="8424441" cy="3479266"/>
            <a:chOff x="554306" y="1490676"/>
            <a:chExt cx="8424441" cy="3479266"/>
          </a:xfrm>
        </p:grpSpPr>
        <p:sp>
          <p:nvSpPr>
            <p:cNvPr id="11" name="TextBox 10"/>
            <p:cNvSpPr txBox="1"/>
            <p:nvPr/>
          </p:nvSpPr>
          <p:spPr>
            <a:xfrm>
              <a:off x="2820352" y="1490676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CH1. </a:t>
              </a:r>
              <a:r>
                <a:rPr lang="ko-KR" altLang="en-US" sz="28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게임 플레이</a:t>
              </a:r>
              <a:endParaRPr lang="ko-KR" altLang="en-US" sz="26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20352" y="2841238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CH2.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연구 목적</a:t>
            </a:r>
            <a:r>
              <a:rPr lang="en-US" altLang="ko-KR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 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20352" y="3502033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CH3.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40967" y="4162828"/>
            <a:ext cx="3432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CH4.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타게임과의 비교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9FB42A-6EA7-46A3-8F74-4C42554F8060}"/>
              </a:ext>
            </a:extLst>
          </p:cNvPr>
          <p:cNvSpPr txBox="1"/>
          <p:nvPr/>
        </p:nvSpPr>
        <p:spPr>
          <a:xfrm>
            <a:off x="2840967" y="4823623"/>
            <a:ext cx="3539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CH5.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역할분담 및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A6FC10-0F81-46B5-84DD-6B5AFBFC5479}"/>
              </a:ext>
            </a:extLst>
          </p:cNvPr>
          <p:cNvSpPr txBox="1"/>
          <p:nvPr/>
        </p:nvSpPr>
        <p:spPr>
          <a:xfrm>
            <a:off x="2840967" y="5484418"/>
            <a:ext cx="2494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CH6</a:t>
            </a:r>
            <a:r>
              <a:rPr lang="en-US" altLang="ko-KR" sz="2800" b="1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참고자료</a:t>
            </a:r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62EE83DB-FB91-4526-86DF-D6F4EAB8FBB5}"/>
              </a:ext>
            </a:extLst>
          </p:cNvPr>
          <p:cNvGrpSpPr/>
          <p:nvPr/>
        </p:nvGrpSpPr>
        <p:grpSpPr>
          <a:xfrm>
            <a:off x="2291153" y="731516"/>
            <a:ext cx="7705669" cy="5155133"/>
            <a:chOff x="2243165" y="721595"/>
            <a:chExt cx="7705669" cy="5155133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85DCA74-18A8-4A6C-8821-BFFA648C11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43165" y="721595"/>
              <a:ext cx="7705669" cy="450053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5FF5C4E-2D97-4A3A-8260-6D5294D2FD13}"/>
                </a:ext>
              </a:extLst>
            </p:cNvPr>
            <p:cNvSpPr txBox="1"/>
            <p:nvPr/>
          </p:nvSpPr>
          <p:spPr>
            <a:xfrm>
              <a:off x="3074482" y="5507396"/>
              <a:ext cx="64711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온라인 실시간 방송시간 규모예측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자료원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: 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전첨망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前瞻网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))</a:t>
              </a:r>
              <a:endPara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300D2CE-582F-4F48-B69C-65E1E7227F6E}"/>
              </a:ext>
            </a:extLst>
          </p:cNvPr>
          <p:cNvSpPr txBox="1"/>
          <p:nvPr/>
        </p:nvSpPr>
        <p:spPr>
          <a:xfrm>
            <a:off x="454815" y="164092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7F4058-AE69-4405-9FC5-A93F9147F0E7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FFD393-869E-4F57-A8FD-E5CBBD3C700D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C6656-3628-4044-8C0A-3A471475B69E}"/>
              </a:ext>
            </a:extLst>
          </p:cNvPr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0" name="액자 9">
            <a:extLst>
              <a:ext uri="{FF2B5EF4-FFF2-40B4-BE49-F238E27FC236}">
                <a16:creationId xmlns:a16="http://schemas.microsoft.com/office/drawing/2014/main" id="{30521A12-F352-4A36-8D77-6281F260D085}"/>
              </a:ext>
            </a:extLst>
          </p:cNvPr>
          <p:cNvSpPr/>
          <p:nvPr/>
        </p:nvSpPr>
        <p:spPr>
          <a:xfrm>
            <a:off x="450005" y="668328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CFE776-403E-4938-8B31-8F6A34E2A42D}"/>
              </a:ext>
            </a:extLst>
          </p:cNvPr>
          <p:cNvSpPr txBox="1"/>
          <p:nvPr/>
        </p:nvSpPr>
        <p:spPr>
          <a:xfrm>
            <a:off x="445197" y="2187438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F37621-287A-4CD2-BDDE-A732F2D80512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3247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00D2CE-582F-4F48-B69C-65E1E7227F6E}"/>
              </a:ext>
            </a:extLst>
          </p:cNvPr>
          <p:cNvSpPr txBox="1"/>
          <p:nvPr/>
        </p:nvSpPr>
        <p:spPr>
          <a:xfrm>
            <a:off x="454815" y="164092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7F4058-AE69-4405-9FC5-A93F9147F0E7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FFD393-869E-4F57-A8FD-E5CBBD3C700D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9C6656-3628-4044-8C0A-3A471475B69E}"/>
              </a:ext>
            </a:extLst>
          </p:cNvPr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0" name="액자 9">
            <a:extLst>
              <a:ext uri="{FF2B5EF4-FFF2-40B4-BE49-F238E27FC236}">
                <a16:creationId xmlns:a16="http://schemas.microsoft.com/office/drawing/2014/main" id="{30521A12-F352-4A36-8D77-6281F260D085}"/>
              </a:ext>
            </a:extLst>
          </p:cNvPr>
          <p:cNvSpPr/>
          <p:nvPr/>
        </p:nvSpPr>
        <p:spPr>
          <a:xfrm>
            <a:off x="450005" y="668328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CFE776-403E-4938-8B31-8F6A34E2A42D}"/>
              </a:ext>
            </a:extLst>
          </p:cNvPr>
          <p:cNvSpPr txBox="1"/>
          <p:nvPr/>
        </p:nvSpPr>
        <p:spPr>
          <a:xfrm>
            <a:off x="445197" y="2187438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F37621-287A-4CD2-BDDE-A732F2D80512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CDE4132-CC0A-4DE4-993A-4CBE3801D282}"/>
              </a:ext>
            </a:extLst>
          </p:cNvPr>
          <p:cNvGrpSpPr/>
          <p:nvPr/>
        </p:nvGrpSpPr>
        <p:grpSpPr>
          <a:xfrm>
            <a:off x="854216" y="1355355"/>
            <a:ext cx="10879763" cy="4650530"/>
            <a:chOff x="854216" y="1355355"/>
            <a:chExt cx="10879763" cy="465053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1A9E519-4F31-44EF-879C-8B704591AD39}"/>
                </a:ext>
              </a:extLst>
            </p:cNvPr>
            <p:cNvGrpSpPr/>
            <p:nvPr/>
          </p:nvGrpSpPr>
          <p:grpSpPr>
            <a:xfrm>
              <a:off x="854216" y="1355355"/>
              <a:ext cx="4642964" cy="4650530"/>
              <a:chOff x="2003917" y="1990623"/>
              <a:chExt cx="3624756" cy="3750783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880E25AF-2348-466B-A706-B975907453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46191" y="1990623"/>
                <a:ext cx="3340209" cy="334020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61178C2-4612-4395-BA03-14099524881D}"/>
                  </a:ext>
                </a:extLst>
              </p:cNvPr>
              <p:cNvSpPr txBox="1"/>
              <p:nvPr/>
            </p:nvSpPr>
            <p:spPr>
              <a:xfrm>
                <a:off x="2003917" y="5372074"/>
                <a:ext cx="36247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시청하는 컨텐츠 순위</a:t>
                </a: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C25072C-5F8E-4824-A70A-4D62FBC5727D}"/>
                </a:ext>
              </a:extLst>
            </p:cNvPr>
            <p:cNvGrpSpPr/>
            <p:nvPr/>
          </p:nvGrpSpPr>
          <p:grpSpPr>
            <a:xfrm>
              <a:off x="5392405" y="1355355"/>
              <a:ext cx="6341574" cy="4599394"/>
              <a:chOff x="6092797" y="2037946"/>
              <a:chExt cx="4950858" cy="3709540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7A809241-CAF4-4242-BBA4-52C4AA66A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2797" y="2037946"/>
                <a:ext cx="4950858" cy="3340208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16BE1B-6389-4E55-AA93-BEFFA0EAA721}"/>
                  </a:ext>
                </a:extLst>
              </p:cNvPr>
              <p:cNvSpPr txBox="1"/>
              <p:nvPr/>
            </p:nvSpPr>
            <p:spPr>
              <a:xfrm>
                <a:off x="7114962" y="5378154"/>
                <a:ext cx="31741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플랫폼 분기별 시청자수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06522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66795" y="555721"/>
            <a:ext cx="4453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공포게임의 방송적합성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B26DBDE0-825C-414D-A000-50828A0218CA}"/>
              </a:ext>
            </a:extLst>
          </p:cNvPr>
          <p:cNvGrpSpPr/>
          <p:nvPr/>
        </p:nvGrpSpPr>
        <p:grpSpPr>
          <a:xfrm>
            <a:off x="990150" y="1672742"/>
            <a:ext cx="6565370" cy="4833094"/>
            <a:chOff x="1321587" y="1744883"/>
            <a:chExt cx="6565370" cy="483309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95C6BD4-9801-4ADE-B2E2-F421743F3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587" y="1744883"/>
              <a:ext cx="6217448" cy="483309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D35F86B-2376-4356-A83A-3FBA2A540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8862" y="1821729"/>
              <a:ext cx="5891752" cy="321454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FC4AA7-E190-475B-BE50-AD1CE52714E0}"/>
                </a:ext>
              </a:extLst>
            </p:cNvPr>
            <p:cNvSpPr txBox="1"/>
            <p:nvPr/>
          </p:nvSpPr>
          <p:spPr>
            <a:xfrm>
              <a:off x="2738623" y="3827679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쁘에에에에엑</a:t>
              </a:r>
              <a:endParaRPr lang="ko-KR" altLang="en-US" sz="11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312C49-3DDE-42CE-A91F-D5584B32D729}"/>
                </a:ext>
              </a:extLst>
            </p:cNvPr>
            <p:cNvSpPr txBox="1"/>
            <p:nvPr/>
          </p:nvSpPr>
          <p:spPr>
            <a:xfrm>
              <a:off x="6180842" y="3298194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**</a:t>
              </a:r>
              <a:r>
                <a:rPr lang="ko-KR" altLang="en-US" sz="1100" dirty="0" err="1"/>
                <a:t>개웃기네ㅋㅋ</a:t>
              </a:r>
              <a:endParaRPr lang="ko-KR" altLang="en-US" sz="11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E4CA46B-F92C-45E7-A9CB-8C6F4089E1AB}"/>
                </a:ext>
              </a:extLst>
            </p:cNvPr>
            <p:cNvSpPr txBox="1"/>
            <p:nvPr/>
          </p:nvSpPr>
          <p:spPr>
            <a:xfrm>
              <a:off x="5454977" y="3750680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ㅋㅋㅋㅋㅋㅋㅋ</a:t>
              </a:r>
              <a:endParaRPr lang="ko-KR" altLang="en-US" sz="11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94972A4-E4EC-4213-988F-A0692F882DFC}"/>
                </a:ext>
              </a:extLst>
            </p:cNvPr>
            <p:cNvSpPr txBox="1"/>
            <p:nvPr/>
          </p:nvSpPr>
          <p:spPr>
            <a:xfrm>
              <a:off x="1655975" y="3524437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유튜브각</a:t>
              </a:r>
              <a:r>
                <a:rPr lang="en-US" altLang="ko-KR" sz="1100" dirty="0"/>
                <a:t>^</a:t>
              </a:r>
              <a:r>
                <a:rPr lang="ko-KR" altLang="en-US" sz="1100" dirty="0"/>
                <a:t>오</a:t>
              </a:r>
              <a:r>
                <a:rPr lang="en-US" altLang="ko-KR" sz="1100" dirty="0"/>
                <a:t>^</a:t>
              </a:r>
              <a:endParaRPr lang="ko-KR" altLang="en-US" sz="1100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0EF7815D-29C3-4A6F-9C1E-D0EA1DF73249}"/>
              </a:ext>
            </a:extLst>
          </p:cNvPr>
          <p:cNvSpPr txBox="1"/>
          <p:nvPr/>
        </p:nvSpPr>
        <p:spPr>
          <a:xfrm>
            <a:off x="7395821" y="1727387"/>
            <a:ext cx="4459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긴장감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방송의 몰입도 상승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A0EBE0-782A-4486-B400-7A936DE86420}"/>
              </a:ext>
            </a:extLst>
          </p:cNvPr>
          <p:cNvSpPr txBox="1"/>
          <p:nvPr/>
        </p:nvSpPr>
        <p:spPr>
          <a:xfrm>
            <a:off x="7383953" y="2550229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ko-KR" altLang="en-US" sz="16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스트리머의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반응 극대화 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보는 재미 향상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+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시각화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1C2C783-6EC7-4412-AA40-B098196CD859}"/>
              </a:ext>
            </a:extLst>
          </p:cNvPr>
          <p:cNvSpPr txBox="1"/>
          <p:nvPr/>
        </p:nvSpPr>
        <p:spPr>
          <a:xfrm>
            <a:off x="7395821" y="3512653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공포게임을 플레이하지 못하는 사람의 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대리만족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비고객의 합류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00485-CF33-450B-A2B7-74CAF2F17621}"/>
              </a:ext>
            </a:extLst>
          </p:cNvPr>
          <p:cNvSpPr txBox="1"/>
          <p:nvPr/>
        </p:nvSpPr>
        <p:spPr>
          <a:xfrm>
            <a:off x="7395820" y="4425710"/>
            <a:ext cx="4777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투표기능을 연동해서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게임에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 시청자가 개입할 수 있도록 함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0A24C7-A413-483C-AB33-54C2B76DA352}"/>
              </a:ext>
            </a:extLst>
          </p:cNvPr>
          <p:cNvSpPr txBox="1"/>
          <p:nvPr/>
        </p:nvSpPr>
        <p:spPr>
          <a:xfrm>
            <a:off x="454815" y="164092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DDEA55-342A-4A67-9B42-4CE1A6D4FBD8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02F9C61-A8F4-4465-842E-3C0E6CD48D83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DD46CE5-A353-43AD-A027-AA902CB821FE}"/>
              </a:ext>
            </a:extLst>
          </p:cNvPr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3" name="액자 32">
            <a:extLst>
              <a:ext uri="{FF2B5EF4-FFF2-40B4-BE49-F238E27FC236}">
                <a16:creationId xmlns:a16="http://schemas.microsoft.com/office/drawing/2014/main" id="{99AED502-CF08-4B0C-BF07-E80CD25707A7}"/>
              </a:ext>
            </a:extLst>
          </p:cNvPr>
          <p:cNvSpPr/>
          <p:nvPr/>
        </p:nvSpPr>
        <p:spPr>
          <a:xfrm>
            <a:off x="450005" y="668328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72C19D0-AB29-4D9F-9773-E1C6E391B938}"/>
              </a:ext>
            </a:extLst>
          </p:cNvPr>
          <p:cNvSpPr txBox="1"/>
          <p:nvPr/>
        </p:nvSpPr>
        <p:spPr>
          <a:xfrm>
            <a:off x="445197" y="2187438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7808CB8-E2D9-4366-9E7B-BB5A41A03CC2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738150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7C3A41FF-2A7F-4340-BD31-149AF6FFB27E}"/>
              </a:ext>
            </a:extLst>
          </p:cNvPr>
          <p:cNvSpPr txBox="1"/>
          <p:nvPr/>
        </p:nvSpPr>
        <p:spPr>
          <a:xfrm>
            <a:off x="7739481" y="1158124"/>
            <a:ext cx="28427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인터넷 방송</a:t>
            </a:r>
            <a:endParaRPr lang="en-US" altLang="ko-KR" sz="28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시장 확대</a:t>
            </a:r>
          </a:p>
        </p:txBody>
      </p:sp>
      <p:sp>
        <p:nvSpPr>
          <p:cNvPr id="34" name="더하기 기호 33">
            <a:extLst>
              <a:ext uri="{FF2B5EF4-FFF2-40B4-BE49-F238E27FC236}">
                <a16:creationId xmlns:a16="http://schemas.microsoft.com/office/drawing/2014/main" id="{5DE9D643-F2DF-40C5-A9A8-C42CE07B4F61}"/>
              </a:ext>
            </a:extLst>
          </p:cNvPr>
          <p:cNvSpPr/>
          <p:nvPr/>
        </p:nvSpPr>
        <p:spPr>
          <a:xfrm>
            <a:off x="5846440" y="2764410"/>
            <a:ext cx="1300899" cy="1329179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A16602-242E-41D5-A711-128055C59117}"/>
              </a:ext>
            </a:extLst>
          </p:cNvPr>
          <p:cNvSpPr txBox="1"/>
          <p:nvPr/>
        </p:nvSpPr>
        <p:spPr>
          <a:xfrm>
            <a:off x="577049" y="4206597"/>
            <a:ext cx="31752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앱을 통한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시청자와의 상호작용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F71521C-607D-4F1C-AEC0-A8C08B0FC0EA}"/>
              </a:ext>
            </a:extLst>
          </p:cNvPr>
          <p:cNvSpPr txBox="1"/>
          <p:nvPr/>
        </p:nvSpPr>
        <p:spPr>
          <a:xfrm>
            <a:off x="8027095" y="4447948"/>
            <a:ext cx="3904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 심박수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반영을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통한 몰입도 증가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686FB2C4-A374-43F8-BEFB-8AE24E9394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282" y="3429000"/>
            <a:ext cx="3881709" cy="2037897"/>
          </a:xfrm>
          <a:prstGeom prst="rect">
            <a:avLst/>
          </a:prstGeom>
        </p:spPr>
      </p:pic>
      <p:pic>
        <p:nvPicPr>
          <p:cNvPr id="43" name="그래픽 42" descr="심장 박동">
            <a:extLst>
              <a:ext uri="{FF2B5EF4-FFF2-40B4-BE49-F238E27FC236}">
                <a16:creationId xmlns:a16="http://schemas.microsoft.com/office/drawing/2014/main" id="{F4E84FCF-D899-4113-9DF2-E76B2D7C97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33997" y="3429000"/>
            <a:ext cx="1726834" cy="1726834"/>
          </a:xfrm>
          <a:prstGeom prst="rect">
            <a:avLst/>
          </a:prstGeom>
        </p:spPr>
      </p:pic>
      <p:pic>
        <p:nvPicPr>
          <p:cNvPr id="3" name="그래픽 2" descr="상향 추세">
            <a:extLst>
              <a:ext uri="{FF2B5EF4-FFF2-40B4-BE49-F238E27FC236}">
                <a16:creationId xmlns:a16="http://schemas.microsoft.com/office/drawing/2014/main" id="{FEEEE5C4-FD51-4D1E-AAA7-542EE6540F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32579" y="516979"/>
            <a:ext cx="1928620" cy="192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50610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782875" y="2722832"/>
            <a:ext cx="71449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방송에 적합한 게임의 개발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7286" y="3506204"/>
            <a:ext cx="10976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게임을 즐기는 방식이 다양해짐에 따라 개인 게임방송들을 통해서  </a:t>
            </a:r>
            <a:endParaRPr lang="en-US" altLang="ko-KR" sz="24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기존 비고객들이 방송을 시청하게 됨으로써 시장 내에 새로운 고객층이 형성되었다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그들을 위해 보는 재미요소를 포함한 게임을 만드는 것이 연구목적이다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7780" y="555721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연구목적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151A04D-7988-4B2A-9A9F-6CD25D662226}"/>
              </a:ext>
            </a:extLst>
          </p:cNvPr>
          <p:cNvSpPr txBox="1"/>
          <p:nvPr/>
        </p:nvSpPr>
        <p:spPr>
          <a:xfrm>
            <a:off x="454815" y="164092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1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C3DDCCF-1083-47B1-A536-B9F81FF0D3F9}"/>
              </a:ext>
            </a:extLst>
          </p:cNvPr>
          <p:cNvSpPr txBox="1"/>
          <p:nvPr/>
        </p:nvSpPr>
        <p:spPr>
          <a:xfrm>
            <a:off x="454815" y="653307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2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011414-63CF-4D81-9868-E42DAB837998}"/>
              </a:ext>
            </a:extLst>
          </p:cNvPr>
          <p:cNvSpPr txBox="1"/>
          <p:nvPr/>
        </p:nvSpPr>
        <p:spPr>
          <a:xfrm>
            <a:off x="454815" y="1170689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504F08-2493-43E7-832D-7BA1277A89B7}"/>
              </a:ext>
            </a:extLst>
          </p:cNvPr>
          <p:cNvSpPr txBox="1"/>
          <p:nvPr/>
        </p:nvSpPr>
        <p:spPr>
          <a:xfrm>
            <a:off x="445197" y="1688070"/>
            <a:ext cx="32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4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액자 21">
            <a:extLst>
              <a:ext uri="{FF2B5EF4-FFF2-40B4-BE49-F238E27FC236}">
                <a16:creationId xmlns:a16="http://schemas.microsoft.com/office/drawing/2014/main" id="{221F4323-CAF5-432A-B03C-12F69ACA805D}"/>
              </a:ext>
            </a:extLst>
          </p:cNvPr>
          <p:cNvSpPr/>
          <p:nvPr/>
        </p:nvSpPr>
        <p:spPr>
          <a:xfrm>
            <a:off x="450005" y="668328"/>
            <a:ext cx="319319" cy="369332"/>
          </a:xfrm>
          <a:prstGeom prst="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CA865F-5D30-40A1-8D55-A11E946C85ED}"/>
              </a:ext>
            </a:extLst>
          </p:cNvPr>
          <p:cNvSpPr txBox="1"/>
          <p:nvPr/>
        </p:nvSpPr>
        <p:spPr>
          <a:xfrm>
            <a:off x="445197" y="2187438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5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03CEAFE-AFE0-4367-BE78-384DF46C1711}"/>
              </a:ext>
            </a:extLst>
          </p:cNvPr>
          <p:cNvSpPr txBox="1"/>
          <p:nvPr/>
        </p:nvSpPr>
        <p:spPr>
          <a:xfrm>
            <a:off x="454815" y="27228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12700" dist="19050" dir="2700000" algn="tl" rotWithShape="0">
                    <a:schemeClr val="tx1"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</a:rPr>
              <a:t>6</a:t>
            </a:r>
            <a:endParaRPr lang="ko-KR" altLang="en-US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12700" dist="19050" dir="2700000" algn="tl" rotWithShape="0">
                  <a:schemeClr val="tx1"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920352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1763</TotalTime>
  <Words>662</Words>
  <Application>Microsoft Office PowerPoint</Application>
  <PresentationFormat>와이드스크린</PresentationFormat>
  <Paragraphs>225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Segoe UI</vt:lpstr>
      <vt:lpstr>맑은 고딕</vt:lpstr>
      <vt:lpstr>a영고딕M</vt:lpstr>
      <vt:lpstr>나눔바른고딕 UltraLight</vt:lpstr>
      <vt:lpstr>a영고딕L</vt:lpstr>
      <vt:lpstr>Arial</vt:lpstr>
      <vt:lpstr>나눔바른고딕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박연</cp:lastModifiedBy>
  <cp:revision>109</cp:revision>
  <dcterms:created xsi:type="dcterms:W3CDTF">2017-11-23T05:17:34Z</dcterms:created>
  <dcterms:modified xsi:type="dcterms:W3CDTF">2018-12-14T06:22:00Z</dcterms:modified>
</cp:coreProperties>
</file>